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acebook.com/hashtag/riseup?source=feed_text&amp;epa=HASHTAG&amp;__xts__%5B0%5D=68.ARBYsEA4dtMZaz9Sve-F-HcMwLNgvcSAvcDJInLPr655EXfslKrgY_iBmbGccjyl0jUi6K3S-SbLquHB6QXxbqDbOswRN8cDnaIt_cODaY0a4qdJo8JhwDb2bckmM1Hkw3vsb5aSzD6xJHmEmAGHrS8PVE94y2STyqD_ooJBhQDWBa_S_bXpjWUHlmbIxK60weQygGP96mSpDiB2yajP-ajB-KTPmfZEsviAjhJzZl32JSdoHZKHnmKjnAICPQlCt3qujGaQw1Yud9Mm5Y-8AMNVDVF4mFGDnuJHw_28vevS01PINc1AE7xhOa9dX6sEjG50BY9yWSafvNgIdjdsckqwpA&amp;__tn__=%2ANK-R" TargetMode="External"/><Relationship Id="rId3" Type="http://schemas.openxmlformats.org/officeDocument/2006/relationships/hyperlink" Target="https://www.facebook.com/hashtag/riseup?source=feed_text&amp;epa=HASHTAG&amp;__xts__%5B0%5D=68.ARBYsEA4dtMZaz9Sve-F-HcMwLNgvcSAvcDJInLPr655EXfslKrgY_iBmbGccjyl0jUi6K3S-SbLquHB6QXxbqDbOswRN8cDnaIt_cODaY0a4qdJo8JhwDb2bckmM1Hkw3vsb5aSzD6xJHmEmAGHrS8PVE94y2STyqD_ooJBhQDWBa_S_bXpjWUHlmbIxK60weQygGP96mSpDiB2yajP-ajB-KTPmfZEsviAjhJzZl32JSdoHZKHnmKjnAICPQlCt3qujGaQw1Yud9Mm5Y-8AMNVDVF4mFGDnuJHw_28vevS01PINc1AE7xhOa9dX6sEjG50BY9yWSafvNgIdjdsckqwpA&amp;__tn__=%2ANK-R"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6af79cc20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6af79cc20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6af79cc201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af79cc20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6af79cc201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af79cc201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af79cc20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af79cc20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3f86c512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3f86c512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adeaa0f6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adeaa0f6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3f86c512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3f86c512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3f86c512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3f86c512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af79cc2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af79cc2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rgbClr val="111111"/>
                </a:solidFill>
                <a:highlight>
                  <a:srgbClr val="FFFFFF"/>
                </a:highlight>
                <a:latin typeface="Roboto"/>
                <a:ea typeface="Roboto"/>
                <a:cs typeface="Roboto"/>
                <a:sym typeface="Roboto"/>
              </a:rPr>
              <a:t>The programs work with first generation and low-income youth from communities across the state of Colorado and beyond as early as the 7</a:t>
            </a:r>
            <a:r>
              <a:rPr lang="en" sz="1150">
                <a:solidFill>
                  <a:srgbClr val="111111"/>
                </a:solidFill>
                <a:highlight>
                  <a:srgbClr val="FFFFFF"/>
                </a:highlight>
                <a:latin typeface="Roboto"/>
                <a:ea typeface="Roboto"/>
                <a:cs typeface="Roboto"/>
                <a:sym typeface="Roboto"/>
              </a:rPr>
              <a:t>th</a:t>
            </a:r>
            <a:r>
              <a:rPr lang="en" sz="1550">
                <a:solidFill>
                  <a:srgbClr val="111111"/>
                </a:solidFill>
                <a:highlight>
                  <a:srgbClr val="FFFFFF"/>
                </a:highlight>
                <a:latin typeface="Roboto"/>
                <a:ea typeface="Roboto"/>
                <a:cs typeface="Roboto"/>
                <a:sym typeface="Roboto"/>
              </a:rPr>
              <a:t> grade to provide comprehensive college preparatory and social development skills.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af79cc20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af79cc20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6af79cc20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6af79cc20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6af79cc20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af79cc20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6af79cc20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af79cc20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6af79cc2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6af79cc2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73f86c512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3f86c512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6af79cc20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af79cc20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6af79cc20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af79cc2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6af79cc20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af79cc20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1C1E21"/>
                </a:solidFill>
                <a:highlight>
                  <a:srgbClr val="FFFFFF"/>
                </a:highlight>
              </a:rPr>
              <a:t>Hi this is Roman from </a:t>
            </a:r>
            <a:r>
              <a:rPr lang="en" sz="1050">
                <a:solidFill>
                  <a:srgbClr val="365899"/>
                </a:solidFill>
                <a:highlight>
                  <a:srgbClr val="FFFFFF"/>
                </a:highlight>
                <a:uFill>
                  <a:noFill/>
                </a:uFill>
                <a:hlinkClick r:id="rId2">
                  <a:extLst>
                    <a:ext uri="{A12FA001-AC4F-418D-AE19-62706E023703}">
                      <ahyp:hlinkClr val="tx"/>
                    </a:ext>
                  </a:extLst>
                </a:hlinkClick>
              </a:rPr>
              <a:t>#</a:t>
            </a:r>
            <a:r>
              <a:rPr lang="en" sz="1050">
                <a:solidFill>
                  <a:srgbClr val="385898"/>
                </a:solidFill>
                <a:highlight>
                  <a:srgbClr val="FFFFFF"/>
                </a:highlight>
                <a:uFill>
                  <a:noFill/>
                </a:uFill>
                <a:hlinkClick r:id="rId3">
                  <a:extLst>
                    <a:ext uri="{A12FA001-AC4F-418D-AE19-62706E023703}">
                      <ahyp:hlinkClr val="tx"/>
                    </a:ext>
                  </a:extLst>
                </a:hlinkClick>
              </a:rPr>
              <a:t>Riseup</a:t>
            </a:r>
            <a:r>
              <a:rPr lang="en" sz="1050">
                <a:solidFill>
                  <a:srgbClr val="1C1E21"/>
                </a:solidFill>
                <a:highlight>
                  <a:srgbClr val="FFFFFF"/>
                </a:highlight>
              </a:rPr>
              <a:t>, today I’m reporting on Politics of Pot class. This week I wanted to find out more about this class so I interviewed Ryan, our History teacher. Some things that I found out about Ryan is that he chose to teach this topic to students because he felt like students should know what the industry of pot is like. For example, he wants students to know the process of how it has gone from black market to the white market, or form illegal to legal. Ryan is also curious about where all the money from the legalized marijuana goes to and, who is benefitting from it. He also wants to teach students about the pros &amp; the cons of legalizing weed and how the industry works.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6adeaa0f6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adeaa0f6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af79cc20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af79cc20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6af79cc201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af79cc201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6aeca2927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aeca2927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6af79cc20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af79cc20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Rockwood Makerspace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3f86c512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3f86c512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6aeca2927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aeca2927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6adeaa0f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adeaa0f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adeaa0f6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adeaa0f6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73f86c512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3f86c512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6af79cc20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af79cc20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6af79cc20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6af79cc20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6af79cc20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af79cc20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6af79cc20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af79cc20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6af79cc20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6af79cc20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6af79cc20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af79cc20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jp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9.png"/><Relationship Id="rId7"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Integrating Ethics into K12 AI Learning Experiences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Tom Yeh, Matthew Turner, Bridget Dalton, </a:t>
            </a:r>
            <a:endParaRPr/>
          </a:p>
          <a:p>
            <a:pPr indent="0" lvl="0" marL="0" rtl="0" algn="ctr">
              <a:spcBef>
                <a:spcPts val="0"/>
              </a:spcBef>
              <a:spcAft>
                <a:spcPts val="0"/>
              </a:spcAft>
              <a:buNone/>
            </a:pPr>
            <a:r>
              <a:rPr lang="en"/>
              <a:t>Stacey Forsyth, </a:t>
            </a:r>
            <a:r>
              <a:rPr lang="en"/>
              <a:t>Ellie Haberl</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 Teaching AI in K12 Symposium, 11/9/2019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765125" y="1729950"/>
            <a:ext cx="334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Maker Education </a:t>
            </a:r>
            <a:endParaRPr sz="3300"/>
          </a:p>
          <a:p>
            <a:pPr indent="0" lvl="0" marL="0" rtl="0" algn="ctr">
              <a:spcBef>
                <a:spcPts val="0"/>
              </a:spcBef>
              <a:spcAft>
                <a:spcPts val="0"/>
              </a:spcAft>
              <a:buNone/>
            </a:pPr>
            <a:r>
              <a:rPr lang="en" sz="6900"/>
              <a:t>+</a:t>
            </a:r>
            <a:r>
              <a:rPr lang="en" sz="3300"/>
              <a:t> </a:t>
            </a:r>
            <a:endParaRPr sz="3300"/>
          </a:p>
          <a:p>
            <a:pPr indent="0" lvl="0" marL="0" rtl="0" algn="ctr">
              <a:spcBef>
                <a:spcPts val="0"/>
              </a:spcBef>
              <a:spcAft>
                <a:spcPts val="0"/>
              </a:spcAft>
              <a:buNone/>
            </a:pPr>
            <a:r>
              <a:rPr lang="en" sz="3300"/>
              <a:t>Empathy</a:t>
            </a:r>
            <a:endParaRPr sz="3300"/>
          </a:p>
        </p:txBody>
      </p:sp>
      <p:sp>
        <p:nvSpPr>
          <p:cNvPr id="117" name="Google Shape;117;p22"/>
          <p:cNvSpPr txBox="1"/>
          <p:nvPr/>
        </p:nvSpPr>
        <p:spPr>
          <a:xfrm>
            <a:off x="409625" y="289675"/>
            <a:ext cx="7829100" cy="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t>Integration  &gt;&gt;   </a:t>
            </a:r>
            <a:r>
              <a:rPr lang="en" sz="4300"/>
              <a:t>Demolition</a:t>
            </a:r>
            <a:endParaRPr sz="4300"/>
          </a:p>
        </p:txBody>
      </p:sp>
      <p:pic>
        <p:nvPicPr>
          <p:cNvPr id="118" name="Google Shape;118;p22"/>
          <p:cNvPicPr preferRelativeResize="0"/>
          <p:nvPr/>
        </p:nvPicPr>
        <p:blipFill>
          <a:blip r:embed="rId3">
            <a:alphaModFix/>
          </a:blip>
          <a:stretch>
            <a:fillRect/>
          </a:stretch>
        </p:blipFill>
        <p:spPr>
          <a:xfrm>
            <a:off x="7912729" y="3831150"/>
            <a:ext cx="1231275" cy="1312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765125" y="1729950"/>
            <a:ext cx="334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Maker Education </a:t>
            </a:r>
            <a:endParaRPr sz="3300"/>
          </a:p>
          <a:p>
            <a:pPr indent="0" lvl="0" marL="0" rtl="0" algn="ctr">
              <a:spcBef>
                <a:spcPts val="0"/>
              </a:spcBef>
              <a:spcAft>
                <a:spcPts val="0"/>
              </a:spcAft>
              <a:buNone/>
            </a:pPr>
            <a:r>
              <a:rPr lang="en" sz="6900"/>
              <a:t>+</a:t>
            </a:r>
            <a:r>
              <a:rPr lang="en" sz="3300"/>
              <a:t> </a:t>
            </a:r>
            <a:endParaRPr sz="3300"/>
          </a:p>
          <a:p>
            <a:pPr indent="0" lvl="0" marL="0" rtl="0" algn="ctr">
              <a:spcBef>
                <a:spcPts val="0"/>
              </a:spcBef>
              <a:spcAft>
                <a:spcPts val="0"/>
              </a:spcAft>
              <a:buNone/>
            </a:pPr>
            <a:r>
              <a:rPr lang="en" sz="3300"/>
              <a:t>Empathy</a:t>
            </a:r>
            <a:endParaRPr sz="3300"/>
          </a:p>
        </p:txBody>
      </p:sp>
      <p:sp>
        <p:nvSpPr>
          <p:cNvPr id="124" name="Google Shape;124;p23"/>
          <p:cNvSpPr txBox="1"/>
          <p:nvPr>
            <p:ph type="title"/>
          </p:nvPr>
        </p:nvSpPr>
        <p:spPr>
          <a:xfrm>
            <a:off x="4830875" y="1729950"/>
            <a:ext cx="334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AI Education </a:t>
            </a:r>
            <a:endParaRPr sz="3300"/>
          </a:p>
          <a:p>
            <a:pPr indent="0" lvl="0" marL="0" rtl="0" algn="ctr">
              <a:spcBef>
                <a:spcPts val="0"/>
              </a:spcBef>
              <a:spcAft>
                <a:spcPts val="0"/>
              </a:spcAft>
              <a:buNone/>
            </a:pPr>
            <a:r>
              <a:rPr lang="en" sz="3300"/>
              <a:t> </a:t>
            </a:r>
            <a:endParaRPr sz="3300"/>
          </a:p>
          <a:p>
            <a:pPr indent="0" lvl="0" marL="0" rtl="0" algn="ctr">
              <a:spcBef>
                <a:spcPts val="0"/>
              </a:spcBef>
              <a:spcAft>
                <a:spcPts val="0"/>
              </a:spcAft>
              <a:buNone/>
            </a:pPr>
            <a:r>
              <a:t/>
            </a:r>
            <a:endParaRPr sz="3300"/>
          </a:p>
        </p:txBody>
      </p:sp>
      <p:sp>
        <p:nvSpPr>
          <p:cNvPr id="125" name="Google Shape;125;p23"/>
          <p:cNvSpPr/>
          <p:nvPr/>
        </p:nvSpPr>
        <p:spPr>
          <a:xfrm>
            <a:off x="4255125" y="1716300"/>
            <a:ext cx="814800" cy="86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3"/>
          <p:cNvPicPr preferRelativeResize="0"/>
          <p:nvPr/>
        </p:nvPicPr>
        <p:blipFill>
          <a:blip r:embed="rId3">
            <a:alphaModFix/>
          </a:blip>
          <a:stretch>
            <a:fillRect/>
          </a:stretch>
        </p:blipFill>
        <p:spPr>
          <a:xfrm>
            <a:off x="7912729" y="3831150"/>
            <a:ext cx="1231275" cy="1312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765125" y="1729950"/>
            <a:ext cx="334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Maker Education </a:t>
            </a:r>
            <a:endParaRPr sz="3300"/>
          </a:p>
          <a:p>
            <a:pPr indent="0" lvl="0" marL="0" rtl="0" algn="ctr">
              <a:spcBef>
                <a:spcPts val="0"/>
              </a:spcBef>
              <a:spcAft>
                <a:spcPts val="0"/>
              </a:spcAft>
              <a:buNone/>
            </a:pPr>
            <a:r>
              <a:rPr lang="en" sz="6900"/>
              <a:t>+</a:t>
            </a:r>
            <a:r>
              <a:rPr lang="en" sz="3300"/>
              <a:t> </a:t>
            </a:r>
            <a:endParaRPr sz="3300"/>
          </a:p>
          <a:p>
            <a:pPr indent="0" lvl="0" marL="0" rtl="0" algn="ctr">
              <a:spcBef>
                <a:spcPts val="0"/>
              </a:spcBef>
              <a:spcAft>
                <a:spcPts val="0"/>
              </a:spcAft>
              <a:buNone/>
            </a:pPr>
            <a:r>
              <a:rPr lang="en" sz="3300"/>
              <a:t>Empathy</a:t>
            </a:r>
            <a:endParaRPr sz="3300"/>
          </a:p>
        </p:txBody>
      </p:sp>
      <p:sp>
        <p:nvSpPr>
          <p:cNvPr id="132" name="Google Shape;132;p24"/>
          <p:cNvSpPr txBox="1"/>
          <p:nvPr>
            <p:ph type="title"/>
          </p:nvPr>
        </p:nvSpPr>
        <p:spPr>
          <a:xfrm>
            <a:off x="4830875" y="1729950"/>
            <a:ext cx="334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AI Education </a:t>
            </a:r>
            <a:endParaRPr sz="3300"/>
          </a:p>
          <a:p>
            <a:pPr indent="0" lvl="0" marL="0" rtl="0" algn="ctr">
              <a:spcBef>
                <a:spcPts val="0"/>
              </a:spcBef>
              <a:spcAft>
                <a:spcPts val="0"/>
              </a:spcAft>
              <a:buNone/>
            </a:pPr>
            <a:r>
              <a:rPr lang="en" sz="6900"/>
              <a:t>+</a:t>
            </a:r>
            <a:r>
              <a:rPr lang="en" sz="3300"/>
              <a:t> </a:t>
            </a:r>
            <a:endParaRPr sz="3300"/>
          </a:p>
          <a:p>
            <a:pPr indent="0" lvl="0" marL="0" rtl="0" algn="ctr">
              <a:spcBef>
                <a:spcPts val="0"/>
              </a:spcBef>
              <a:spcAft>
                <a:spcPts val="0"/>
              </a:spcAft>
              <a:buClr>
                <a:schemeClr val="dk1"/>
              </a:buClr>
              <a:buSzPts val="1100"/>
              <a:buFont typeface="Arial"/>
              <a:buNone/>
            </a:pPr>
            <a:r>
              <a:rPr lang="en" sz="3300"/>
              <a:t>Ethics?</a:t>
            </a:r>
            <a:endParaRPr sz="3300"/>
          </a:p>
          <a:p>
            <a:pPr indent="0" lvl="0" marL="0" rtl="0" algn="ctr">
              <a:spcBef>
                <a:spcPts val="0"/>
              </a:spcBef>
              <a:spcAft>
                <a:spcPts val="0"/>
              </a:spcAft>
              <a:buNone/>
            </a:pPr>
            <a:r>
              <a:t/>
            </a:r>
            <a:endParaRPr sz="3300"/>
          </a:p>
          <a:p>
            <a:pPr indent="0" lvl="0" marL="0" rtl="0" algn="ctr">
              <a:spcBef>
                <a:spcPts val="0"/>
              </a:spcBef>
              <a:spcAft>
                <a:spcPts val="0"/>
              </a:spcAft>
              <a:buNone/>
            </a:pPr>
            <a:r>
              <a:rPr lang="en" sz="3300"/>
              <a:t> </a:t>
            </a:r>
            <a:endParaRPr sz="3300"/>
          </a:p>
          <a:p>
            <a:pPr indent="0" lvl="0" marL="0" rtl="0" algn="ctr">
              <a:spcBef>
                <a:spcPts val="0"/>
              </a:spcBef>
              <a:spcAft>
                <a:spcPts val="0"/>
              </a:spcAft>
              <a:buNone/>
            </a:pPr>
            <a:r>
              <a:t/>
            </a:r>
            <a:endParaRPr sz="3300"/>
          </a:p>
        </p:txBody>
      </p:sp>
      <p:sp>
        <p:nvSpPr>
          <p:cNvPr id="133" name="Google Shape;133;p24"/>
          <p:cNvSpPr/>
          <p:nvPr/>
        </p:nvSpPr>
        <p:spPr>
          <a:xfrm>
            <a:off x="4255125" y="1716300"/>
            <a:ext cx="814800" cy="869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4"/>
          <p:cNvPicPr preferRelativeResize="0"/>
          <p:nvPr/>
        </p:nvPicPr>
        <p:blipFill>
          <a:blip r:embed="rId3">
            <a:alphaModFix/>
          </a:blip>
          <a:stretch>
            <a:fillRect/>
          </a:stretch>
        </p:blipFill>
        <p:spPr>
          <a:xfrm>
            <a:off x="7912729" y="3831150"/>
            <a:ext cx="1231275" cy="1312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97775" y="141500"/>
            <a:ext cx="5064300" cy="7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Introduction - Matthew Turner</a:t>
            </a:r>
            <a:endParaRPr b="1" sz="2200"/>
          </a:p>
          <a:p>
            <a:pPr indent="0" lvl="0" marL="0" rtl="0" algn="l">
              <a:spcBef>
                <a:spcPts val="0"/>
              </a:spcBef>
              <a:spcAft>
                <a:spcPts val="0"/>
              </a:spcAft>
              <a:buNone/>
            </a:pPr>
            <a:r>
              <a:rPr b="1" lang="en" sz="2200"/>
              <a:t>Artificial Intelligence Ethics Teacher</a:t>
            </a:r>
            <a:endParaRPr b="1" sz="2200"/>
          </a:p>
        </p:txBody>
      </p:sp>
      <p:pic>
        <p:nvPicPr>
          <p:cNvPr id="140" name="Google Shape;140;p25"/>
          <p:cNvPicPr preferRelativeResize="0"/>
          <p:nvPr/>
        </p:nvPicPr>
        <p:blipFill>
          <a:blip r:embed="rId3">
            <a:alphaModFix/>
          </a:blip>
          <a:stretch>
            <a:fillRect/>
          </a:stretch>
        </p:blipFill>
        <p:spPr>
          <a:xfrm>
            <a:off x="2356051" y="1209250"/>
            <a:ext cx="2923099" cy="3888738"/>
          </a:xfrm>
          <a:prstGeom prst="rect">
            <a:avLst/>
          </a:prstGeom>
          <a:noFill/>
          <a:ln>
            <a:noFill/>
          </a:ln>
        </p:spPr>
      </p:pic>
      <p:pic>
        <p:nvPicPr>
          <p:cNvPr id="141" name="Google Shape;141;p25"/>
          <p:cNvPicPr preferRelativeResize="0"/>
          <p:nvPr/>
        </p:nvPicPr>
        <p:blipFill>
          <a:blip r:embed="rId4">
            <a:alphaModFix/>
          </a:blip>
          <a:stretch>
            <a:fillRect/>
          </a:stretch>
        </p:blipFill>
        <p:spPr>
          <a:xfrm>
            <a:off x="97775" y="1209249"/>
            <a:ext cx="2139399" cy="1426276"/>
          </a:xfrm>
          <a:prstGeom prst="rect">
            <a:avLst/>
          </a:prstGeom>
          <a:noFill/>
          <a:ln>
            <a:noFill/>
          </a:ln>
        </p:spPr>
      </p:pic>
      <p:pic>
        <p:nvPicPr>
          <p:cNvPr id="142" name="Google Shape;142;p25"/>
          <p:cNvPicPr preferRelativeResize="0"/>
          <p:nvPr/>
        </p:nvPicPr>
        <p:blipFill>
          <a:blip r:embed="rId5">
            <a:alphaModFix/>
          </a:blip>
          <a:stretch>
            <a:fillRect/>
          </a:stretch>
        </p:blipFill>
        <p:spPr>
          <a:xfrm>
            <a:off x="97775" y="2635525"/>
            <a:ext cx="2139398" cy="1203401"/>
          </a:xfrm>
          <a:prstGeom prst="rect">
            <a:avLst/>
          </a:prstGeom>
          <a:noFill/>
          <a:ln>
            <a:noFill/>
          </a:ln>
        </p:spPr>
      </p:pic>
      <p:pic>
        <p:nvPicPr>
          <p:cNvPr id="143" name="Google Shape;143;p25"/>
          <p:cNvPicPr preferRelativeResize="0"/>
          <p:nvPr/>
        </p:nvPicPr>
        <p:blipFill>
          <a:blip r:embed="rId6">
            <a:alphaModFix/>
          </a:blip>
          <a:stretch>
            <a:fillRect/>
          </a:stretch>
        </p:blipFill>
        <p:spPr>
          <a:xfrm>
            <a:off x="97775" y="3838926"/>
            <a:ext cx="2293234" cy="1289975"/>
          </a:xfrm>
          <a:prstGeom prst="rect">
            <a:avLst/>
          </a:prstGeom>
          <a:noFill/>
          <a:ln>
            <a:noFill/>
          </a:ln>
        </p:spPr>
      </p:pic>
      <p:pic>
        <p:nvPicPr>
          <p:cNvPr id="144" name="Google Shape;144;p25"/>
          <p:cNvPicPr preferRelativeResize="0"/>
          <p:nvPr/>
        </p:nvPicPr>
        <p:blipFill>
          <a:blip r:embed="rId7">
            <a:alphaModFix/>
          </a:blip>
          <a:stretch>
            <a:fillRect/>
          </a:stretch>
        </p:blipFill>
        <p:spPr>
          <a:xfrm>
            <a:off x="5398025" y="76200"/>
            <a:ext cx="3326575" cy="499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317275"/>
            <a:ext cx="8520600" cy="65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What is The Ethics of A.I. Truly?</a:t>
            </a:r>
            <a:endParaRPr b="1"/>
          </a:p>
        </p:txBody>
      </p:sp>
      <p:pic>
        <p:nvPicPr>
          <p:cNvPr id="150" name="Google Shape;150;p26"/>
          <p:cNvPicPr preferRelativeResize="0"/>
          <p:nvPr/>
        </p:nvPicPr>
        <p:blipFill>
          <a:blip r:embed="rId3">
            <a:alphaModFix/>
          </a:blip>
          <a:stretch>
            <a:fillRect/>
          </a:stretch>
        </p:blipFill>
        <p:spPr>
          <a:xfrm>
            <a:off x="454250" y="1188875"/>
            <a:ext cx="8235476" cy="2006000"/>
          </a:xfrm>
          <a:prstGeom prst="rect">
            <a:avLst/>
          </a:prstGeom>
          <a:noFill/>
          <a:ln>
            <a:noFill/>
          </a:ln>
        </p:spPr>
      </p:pic>
      <p:sp>
        <p:nvSpPr>
          <p:cNvPr id="151" name="Google Shape;151;p26"/>
          <p:cNvSpPr txBox="1"/>
          <p:nvPr/>
        </p:nvSpPr>
        <p:spPr>
          <a:xfrm>
            <a:off x="454250" y="3416075"/>
            <a:ext cx="3305100" cy="10047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Does the concept of teaching A.I. and ethics go deeper than just A.I.’s impact?</a:t>
            </a:r>
            <a:endParaRPr sz="1800"/>
          </a:p>
        </p:txBody>
      </p:sp>
      <p:sp>
        <p:nvSpPr>
          <p:cNvPr id="152" name="Google Shape;152;p26"/>
          <p:cNvSpPr txBox="1"/>
          <p:nvPr/>
        </p:nvSpPr>
        <p:spPr>
          <a:xfrm>
            <a:off x="4259625" y="3416075"/>
            <a:ext cx="4430100" cy="10047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t>If all of humanity could create the perfect ethical code, and encode this into a machine, what would that code be?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11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Lotus School for Excellence</a:t>
            </a:r>
            <a:endParaRPr b="1"/>
          </a:p>
        </p:txBody>
      </p:sp>
      <p:pic>
        <p:nvPicPr>
          <p:cNvPr id="158" name="Google Shape;158;p27"/>
          <p:cNvPicPr preferRelativeResize="0"/>
          <p:nvPr/>
        </p:nvPicPr>
        <p:blipFill>
          <a:blip r:embed="rId3">
            <a:alphaModFix/>
          </a:blip>
          <a:stretch>
            <a:fillRect/>
          </a:stretch>
        </p:blipFill>
        <p:spPr>
          <a:xfrm>
            <a:off x="765625" y="776550"/>
            <a:ext cx="3882050" cy="2911522"/>
          </a:xfrm>
          <a:prstGeom prst="rect">
            <a:avLst/>
          </a:prstGeom>
          <a:noFill/>
          <a:ln>
            <a:noFill/>
          </a:ln>
        </p:spPr>
      </p:pic>
      <p:pic>
        <p:nvPicPr>
          <p:cNvPr id="159" name="Google Shape;159;p27"/>
          <p:cNvPicPr preferRelativeResize="0"/>
          <p:nvPr/>
        </p:nvPicPr>
        <p:blipFill>
          <a:blip r:embed="rId4">
            <a:alphaModFix/>
          </a:blip>
          <a:stretch>
            <a:fillRect/>
          </a:stretch>
        </p:blipFill>
        <p:spPr>
          <a:xfrm>
            <a:off x="5511825" y="278654"/>
            <a:ext cx="3373525" cy="4498050"/>
          </a:xfrm>
          <a:prstGeom prst="rect">
            <a:avLst/>
          </a:prstGeom>
          <a:noFill/>
          <a:ln>
            <a:noFill/>
          </a:ln>
        </p:spPr>
      </p:pic>
      <p:sp>
        <p:nvSpPr>
          <p:cNvPr id="160" name="Google Shape;160;p27"/>
          <p:cNvSpPr txBox="1"/>
          <p:nvPr/>
        </p:nvSpPr>
        <p:spPr>
          <a:xfrm>
            <a:off x="765600" y="3907125"/>
            <a:ext cx="3882000" cy="1085100"/>
          </a:xfrm>
          <a:prstGeom prst="rect">
            <a:avLst/>
          </a:prstGeom>
          <a:solidFill>
            <a:srgbClr val="D9EAD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t>Amazing Diversity!</a:t>
            </a:r>
            <a:endParaRPr sz="2000"/>
          </a:p>
          <a:p>
            <a:pPr indent="0" lvl="0" marL="0" rtl="0" algn="ctr">
              <a:spcBef>
                <a:spcPts val="0"/>
              </a:spcBef>
              <a:spcAft>
                <a:spcPts val="0"/>
              </a:spcAft>
              <a:buNone/>
            </a:pPr>
            <a:r>
              <a:rPr lang="en" sz="2000"/>
              <a:t>Over 46 Countries</a:t>
            </a:r>
            <a:endParaRPr sz="2000"/>
          </a:p>
          <a:p>
            <a:pPr indent="0" lvl="0" marL="0" rtl="0" algn="ctr">
              <a:spcBef>
                <a:spcPts val="0"/>
              </a:spcBef>
              <a:spcAft>
                <a:spcPts val="0"/>
              </a:spcAft>
              <a:buNone/>
            </a:pPr>
            <a:r>
              <a:rPr lang="en" sz="2000"/>
              <a:t>40 Different Languages Spoken</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195250"/>
            <a:ext cx="8520600" cy="8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Conference on Explainable Artificial Intelligence: Can We Hold Machines Accountable?</a:t>
            </a:r>
            <a:r>
              <a:rPr b="1" lang="en"/>
              <a:t> </a:t>
            </a:r>
            <a:endParaRPr b="1"/>
          </a:p>
        </p:txBody>
      </p:sp>
      <p:pic>
        <p:nvPicPr>
          <p:cNvPr id="166" name="Google Shape;166;p28"/>
          <p:cNvPicPr preferRelativeResize="0"/>
          <p:nvPr/>
        </p:nvPicPr>
        <p:blipFill>
          <a:blip r:embed="rId3">
            <a:alphaModFix/>
          </a:blip>
          <a:stretch>
            <a:fillRect/>
          </a:stretch>
        </p:blipFill>
        <p:spPr>
          <a:xfrm>
            <a:off x="311700" y="1230863"/>
            <a:ext cx="1923727" cy="617038"/>
          </a:xfrm>
          <a:prstGeom prst="rect">
            <a:avLst/>
          </a:prstGeom>
          <a:noFill/>
          <a:ln>
            <a:noFill/>
          </a:ln>
        </p:spPr>
      </p:pic>
      <p:pic>
        <p:nvPicPr>
          <p:cNvPr id="167" name="Google Shape;167;p28"/>
          <p:cNvPicPr preferRelativeResize="0"/>
          <p:nvPr/>
        </p:nvPicPr>
        <p:blipFill>
          <a:blip r:embed="rId4">
            <a:alphaModFix/>
          </a:blip>
          <a:stretch>
            <a:fillRect/>
          </a:stretch>
        </p:blipFill>
        <p:spPr>
          <a:xfrm>
            <a:off x="7175599" y="751975"/>
            <a:ext cx="1656700" cy="1211550"/>
          </a:xfrm>
          <a:prstGeom prst="rect">
            <a:avLst/>
          </a:prstGeom>
          <a:noFill/>
          <a:ln>
            <a:noFill/>
          </a:ln>
        </p:spPr>
      </p:pic>
      <p:pic>
        <p:nvPicPr>
          <p:cNvPr id="168" name="Google Shape;168;p28"/>
          <p:cNvPicPr preferRelativeResize="0"/>
          <p:nvPr/>
        </p:nvPicPr>
        <p:blipFill>
          <a:blip r:embed="rId5">
            <a:alphaModFix/>
          </a:blip>
          <a:stretch>
            <a:fillRect/>
          </a:stretch>
        </p:blipFill>
        <p:spPr>
          <a:xfrm>
            <a:off x="369675" y="2039724"/>
            <a:ext cx="8378874" cy="47131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Pre-Collegiate Development Summer Program</a:t>
            </a:r>
            <a:endParaRPr/>
          </a:p>
        </p:txBody>
      </p:sp>
      <p:sp>
        <p:nvSpPr>
          <p:cNvPr id="174" name="Google Shape;174;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29"/>
          <p:cNvPicPr preferRelativeResize="0"/>
          <p:nvPr/>
        </p:nvPicPr>
        <p:blipFill>
          <a:blip r:embed="rId3">
            <a:alphaModFix/>
          </a:blip>
          <a:stretch>
            <a:fillRect/>
          </a:stretch>
        </p:blipFill>
        <p:spPr>
          <a:xfrm>
            <a:off x="0" y="1144651"/>
            <a:ext cx="9144000" cy="34320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30"/>
          <p:cNvPicPr preferRelativeResize="0"/>
          <p:nvPr/>
        </p:nvPicPr>
        <p:blipFill>
          <a:blip r:embed="rId3">
            <a:alphaModFix/>
          </a:blip>
          <a:stretch>
            <a:fillRect/>
          </a:stretch>
        </p:blipFill>
        <p:spPr>
          <a:xfrm>
            <a:off x="1030088" y="340900"/>
            <a:ext cx="7083827" cy="52541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 group of people standing in a room&#10;&#10;Description automatically generated" id="189" name="Google Shape;189;p31"/>
          <p:cNvPicPr preferRelativeResize="0"/>
          <p:nvPr/>
        </p:nvPicPr>
        <p:blipFill rotWithShape="1">
          <a:blip r:embed="rId3">
            <a:alphaModFix/>
          </a:blip>
          <a:srcRect b="0" l="0" r="0" t="0"/>
          <a:stretch/>
        </p:blipFill>
        <p:spPr>
          <a:xfrm>
            <a:off x="1076350" y="-2"/>
            <a:ext cx="6857950"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62" name="Google Shape;62;p14"/>
          <p:cNvPicPr preferRelativeResize="0"/>
          <p:nvPr/>
        </p:nvPicPr>
        <p:blipFill>
          <a:blip r:embed="rId3">
            <a:alphaModFix/>
          </a:blip>
          <a:stretch>
            <a:fillRect/>
          </a:stretch>
        </p:blipFill>
        <p:spPr>
          <a:xfrm>
            <a:off x="0" y="744575"/>
            <a:ext cx="9143998" cy="359364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6" name="Google Shape;196;p32"/>
          <p:cNvPicPr preferRelativeResize="0"/>
          <p:nvPr/>
        </p:nvPicPr>
        <p:blipFill>
          <a:blip r:embed="rId3">
            <a:alphaModFix/>
          </a:blip>
          <a:stretch>
            <a:fillRect/>
          </a:stretch>
        </p:blipFill>
        <p:spPr>
          <a:xfrm>
            <a:off x="1076350" y="4"/>
            <a:ext cx="6858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A close up of text on a whiteboard&#10;&#10;Description automatically generated" id="203" name="Google Shape;203;p33"/>
          <p:cNvPicPr preferRelativeResize="0"/>
          <p:nvPr/>
        </p:nvPicPr>
        <p:blipFill rotWithShape="1">
          <a:blip r:embed="rId3">
            <a:alphaModFix/>
          </a:blip>
          <a:srcRect b="13418" l="0" r="0" t="13418"/>
          <a:stretch/>
        </p:blipFill>
        <p:spPr>
          <a:xfrm>
            <a:off x="155850" y="106613"/>
            <a:ext cx="8832299" cy="48465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173800"/>
            <a:ext cx="8520600" cy="103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t>This Quarter: </a:t>
            </a:r>
            <a:r>
              <a:rPr b="1" lang="en" sz="2600"/>
              <a:t>Rise Up Community School</a:t>
            </a:r>
            <a:endParaRPr b="1" sz="2600"/>
          </a:p>
          <a:p>
            <a:pPr indent="0" lvl="0" marL="0" rtl="0" algn="l">
              <a:spcBef>
                <a:spcPts val="0"/>
              </a:spcBef>
              <a:spcAft>
                <a:spcPts val="0"/>
              </a:spcAft>
              <a:buNone/>
            </a:pPr>
            <a:r>
              <a:rPr b="1" lang="en" sz="2600"/>
              <a:t>Focusing on Student </a:t>
            </a:r>
            <a:r>
              <a:rPr b="1" lang="en" sz="2600"/>
              <a:t>Strengths</a:t>
            </a:r>
            <a:endParaRPr b="1" sz="2600"/>
          </a:p>
        </p:txBody>
      </p:sp>
      <p:pic>
        <p:nvPicPr>
          <p:cNvPr id="209" name="Google Shape;209;p34"/>
          <p:cNvPicPr preferRelativeResize="0"/>
          <p:nvPr/>
        </p:nvPicPr>
        <p:blipFill>
          <a:blip r:embed="rId3">
            <a:alphaModFix/>
          </a:blip>
          <a:stretch>
            <a:fillRect/>
          </a:stretch>
        </p:blipFill>
        <p:spPr>
          <a:xfrm>
            <a:off x="5357549" y="1577000"/>
            <a:ext cx="1665800" cy="1665800"/>
          </a:xfrm>
          <a:prstGeom prst="rect">
            <a:avLst/>
          </a:prstGeom>
          <a:noFill/>
          <a:ln>
            <a:noFill/>
          </a:ln>
        </p:spPr>
      </p:pic>
      <p:sp>
        <p:nvSpPr>
          <p:cNvPr id="210" name="Google Shape;210;p34"/>
          <p:cNvSpPr txBox="1"/>
          <p:nvPr/>
        </p:nvSpPr>
        <p:spPr>
          <a:xfrm>
            <a:off x="7909125" y="173800"/>
            <a:ext cx="1124100" cy="1032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34"/>
          <p:cNvPicPr preferRelativeResize="0"/>
          <p:nvPr/>
        </p:nvPicPr>
        <p:blipFill>
          <a:blip r:embed="rId4">
            <a:alphaModFix/>
          </a:blip>
          <a:stretch>
            <a:fillRect/>
          </a:stretch>
        </p:blipFill>
        <p:spPr>
          <a:xfrm>
            <a:off x="456562" y="1274063"/>
            <a:ext cx="1665800" cy="1583575"/>
          </a:xfrm>
          <a:prstGeom prst="rect">
            <a:avLst/>
          </a:prstGeom>
          <a:noFill/>
          <a:ln>
            <a:noFill/>
          </a:ln>
        </p:spPr>
      </p:pic>
      <p:pic>
        <p:nvPicPr>
          <p:cNvPr id="212" name="Google Shape;212;p34"/>
          <p:cNvPicPr preferRelativeResize="0"/>
          <p:nvPr/>
        </p:nvPicPr>
        <p:blipFill>
          <a:blip r:embed="rId5">
            <a:alphaModFix/>
          </a:blip>
          <a:stretch>
            <a:fillRect/>
          </a:stretch>
        </p:blipFill>
        <p:spPr>
          <a:xfrm>
            <a:off x="295876" y="3161000"/>
            <a:ext cx="2549201" cy="1402925"/>
          </a:xfrm>
          <a:prstGeom prst="rect">
            <a:avLst/>
          </a:prstGeom>
          <a:noFill/>
          <a:ln>
            <a:noFill/>
          </a:ln>
        </p:spPr>
      </p:pic>
      <p:pic>
        <p:nvPicPr>
          <p:cNvPr id="213" name="Google Shape;213;p34"/>
          <p:cNvPicPr preferRelativeResize="0"/>
          <p:nvPr/>
        </p:nvPicPr>
        <p:blipFill rotWithShape="1">
          <a:blip r:embed="rId6">
            <a:alphaModFix/>
          </a:blip>
          <a:srcRect b="41207" l="28659" r="9520" t="10915"/>
          <a:stretch/>
        </p:blipFill>
        <p:spPr>
          <a:xfrm>
            <a:off x="3240865" y="1577000"/>
            <a:ext cx="1720897" cy="1665801"/>
          </a:xfrm>
          <a:prstGeom prst="rect">
            <a:avLst/>
          </a:prstGeom>
          <a:noFill/>
          <a:ln>
            <a:noFill/>
          </a:ln>
        </p:spPr>
      </p:pic>
      <p:sp>
        <p:nvSpPr>
          <p:cNvPr id="214" name="Google Shape;214;p34"/>
          <p:cNvSpPr txBox="1"/>
          <p:nvPr/>
        </p:nvSpPr>
        <p:spPr>
          <a:xfrm>
            <a:off x="3240875" y="3242800"/>
            <a:ext cx="1720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t>Karen</a:t>
            </a:r>
            <a:endParaRPr b="1" sz="2200"/>
          </a:p>
          <a:p>
            <a:pPr indent="0" lvl="0" marL="0" rtl="0" algn="l">
              <a:spcBef>
                <a:spcPts val="0"/>
              </a:spcBef>
              <a:spcAft>
                <a:spcPts val="0"/>
              </a:spcAft>
              <a:buNone/>
            </a:pPr>
            <a:r>
              <a:rPr lang="en" sz="2200"/>
              <a:t>Principal</a:t>
            </a:r>
            <a:endParaRPr sz="2200"/>
          </a:p>
        </p:txBody>
      </p:sp>
      <p:sp>
        <p:nvSpPr>
          <p:cNvPr id="215" name="Google Shape;215;p34"/>
          <p:cNvSpPr txBox="1"/>
          <p:nvPr/>
        </p:nvSpPr>
        <p:spPr>
          <a:xfrm>
            <a:off x="5357550" y="3242800"/>
            <a:ext cx="1720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t>Ryan</a:t>
            </a:r>
            <a:endParaRPr b="1" sz="2300"/>
          </a:p>
          <a:p>
            <a:pPr indent="0" lvl="0" marL="0" rtl="0" algn="l">
              <a:spcBef>
                <a:spcPts val="0"/>
              </a:spcBef>
              <a:spcAft>
                <a:spcPts val="0"/>
              </a:spcAft>
              <a:buNone/>
            </a:pPr>
            <a:r>
              <a:rPr lang="en" sz="2300"/>
              <a:t>Social Study Teacher</a:t>
            </a:r>
            <a:endParaRPr sz="2300"/>
          </a:p>
        </p:txBody>
      </p:sp>
      <p:pic>
        <p:nvPicPr>
          <p:cNvPr id="216" name="Google Shape;216;p34"/>
          <p:cNvPicPr preferRelativeResize="0"/>
          <p:nvPr/>
        </p:nvPicPr>
        <p:blipFill rotWithShape="1">
          <a:blip r:embed="rId7">
            <a:alphaModFix/>
          </a:blip>
          <a:srcRect b="42276" l="37319" r="40030" t="40556"/>
          <a:stretch/>
        </p:blipFill>
        <p:spPr>
          <a:xfrm>
            <a:off x="7367425" y="1577000"/>
            <a:ext cx="1464874" cy="1665800"/>
          </a:xfrm>
          <a:prstGeom prst="rect">
            <a:avLst/>
          </a:prstGeom>
          <a:noFill/>
          <a:ln>
            <a:noFill/>
          </a:ln>
        </p:spPr>
      </p:pic>
      <p:sp>
        <p:nvSpPr>
          <p:cNvPr id="217" name="Google Shape;217;p34"/>
          <p:cNvSpPr txBox="1"/>
          <p:nvPr/>
        </p:nvSpPr>
        <p:spPr>
          <a:xfrm>
            <a:off x="7367413" y="3242800"/>
            <a:ext cx="17208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t>Matt</a:t>
            </a:r>
            <a:endParaRPr b="1" sz="2200"/>
          </a:p>
          <a:p>
            <a:pPr indent="0" lvl="0" marL="0" rtl="0" algn="l">
              <a:spcBef>
                <a:spcPts val="0"/>
              </a:spcBef>
              <a:spcAft>
                <a:spcPts val="0"/>
              </a:spcAft>
              <a:buNone/>
            </a:pPr>
            <a:r>
              <a:rPr lang="en" sz="2200"/>
              <a:t>Science Teacher</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4" name="Google Shape;224;p35"/>
          <p:cNvPicPr preferRelativeResize="0"/>
          <p:nvPr/>
        </p:nvPicPr>
        <p:blipFill>
          <a:blip r:embed="rId3">
            <a:alphaModFix/>
          </a:blip>
          <a:stretch>
            <a:fillRect/>
          </a:stretch>
        </p:blipFill>
        <p:spPr>
          <a:xfrm>
            <a:off x="1452566" y="-968812"/>
            <a:ext cx="6238849" cy="6486627"/>
          </a:xfrm>
          <a:prstGeom prst="rect">
            <a:avLst/>
          </a:prstGeom>
          <a:noFill/>
          <a:ln>
            <a:noFill/>
          </a:ln>
        </p:spPr>
      </p:pic>
      <p:sp>
        <p:nvSpPr>
          <p:cNvPr id="225" name="Google Shape;225;p35"/>
          <p:cNvSpPr txBox="1"/>
          <p:nvPr/>
        </p:nvSpPr>
        <p:spPr>
          <a:xfrm>
            <a:off x="7909125" y="725125"/>
            <a:ext cx="1124100" cy="1032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2" name="Google Shape;232;p36"/>
          <p:cNvPicPr preferRelativeResize="0"/>
          <p:nvPr/>
        </p:nvPicPr>
        <p:blipFill>
          <a:blip r:embed="rId3">
            <a:alphaModFix/>
          </a:blip>
          <a:stretch>
            <a:fillRect/>
          </a:stretch>
        </p:blipFill>
        <p:spPr>
          <a:xfrm>
            <a:off x="311700" y="-1999300"/>
            <a:ext cx="7858400" cy="7858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 name="Google Shape;239;p37"/>
          <p:cNvPicPr preferRelativeResize="0"/>
          <p:nvPr/>
        </p:nvPicPr>
        <p:blipFill>
          <a:blip r:embed="rId3">
            <a:alphaModFix/>
          </a:blip>
          <a:stretch>
            <a:fillRect/>
          </a:stretch>
        </p:blipFill>
        <p:spPr>
          <a:xfrm>
            <a:off x="337325" y="-2037775"/>
            <a:ext cx="8266374" cy="82663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8"/>
          <p:cNvPicPr preferRelativeResize="0"/>
          <p:nvPr/>
        </p:nvPicPr>
        <p:blipFill>
          <a:blip r:embed="rId3">
            <a:alphaModFix/>
          </a:blip>
          <a:stretch>
            <a:fillRect/>
          </a:stretch>
        </p:blipFill>
        <p:spPr>
          <a:xfrm>
            <a:off x="733800" y="-1818250"/>
            <a:ext cx="6613076" cy="88174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9"/>
          <p:cNvPicPr preferRelativeResize="0"/>
          <p:nvPr/>
        </p:nvPicPr>
        <p:blipFill>
          <a:blip r:embed="rId3">
            <a:alphaModFix/>
          </a:blip>
          <a:stretch>
            <a:fillRect/>
          </a:stretch>
        </p:blipFill>
        <p:spPr>
          <a:xfrm>
            <a:off x="477775" y="-2058450"/>
            <a:ext cx="7253124" cy="96708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00" y="297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Plan this Quarter</a:t>
            </a:r>
            <a:endParaRPr b="1"/>
          </a:p>
        </p:txBody>
      </p:sp>
      <p:sp>
        <p:nvSpPr>
          <p:cNvPr id="255" name="Google Shape;255;p40"/>
          <p:cNvSpPr txBox="1"/>
          <p:nvPr>
            <p:ph idx="1" type="body"/>
          </p:nvPr>
        </p:nvSpPr>
        <p:spPr>
          <a:xfrm>
            <a:off x="311700" y="1152475"/>
            <a:ext cx="8520600" cy="38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Unit 1 - Data-Driven Ethical Principles</a:t>
            </a:r>
            <a:r>
              <a:rPr lang="en">
                <a:solidFill>
                  <a:schemeClr val="dk1"/>
                </a:solidFill>
              </a:rPr>
              <a:t> - Gray Area Project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Unit 2 - Technical Basics of AI</a:t>
            </a:r>
            <a:r>
              <a:rPr lang="en">
                <a:solidFill>
                  <a:schemeClr val="dk1"/>
                </a:solidFill>
              </a:rPr>
              <a:t> - edTed Coding Game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Unit 3 - The 4IR, Automation, &amp; UBI</a:t>
            </a:r>
            <a:r>
              <a:rPr lang="en">
                <a:solidFill>
                  <a:schemeClr val="dk1"/>
                </a:solidFill>
              </a:rPr>
              <a:t> - New Economy Project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Unit 4 - AI Morality</a:t>
            </a:r>
            <a:r>
              <a:rPr lang="en">
                <a:solidFill>
                  <a:schemeClr val="dk1"/>
                </a:solidFill>
              </a:rPr>
              <a:t> - Student Driven AI Moral Research / Ideas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Unit 5 - Ethical AI Application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Assessments </a:t>
            </a:r>
            <a:endParaRPr b="1">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4 cycles of </a:t>
            </a:r>
            <a:r>
              <a:rPr b="1" i="1" lang="en">
                <a:solidFill>
                  <a:schemeClr val="dk1"/>
                </a:solidFill>
              </a:rPr>
              <a:t>students teaching </a:t>
            </a:r>
            <a:r>
              <a:rPr b="1" lang="en">
                <a:solidFill>
                  <a:schemeClr val="dk1"/>
                </a:solidFill>
              </a:rPr>
              <a:t>- </a:t>
            </a:r>
            <a:r>
              <a:rPr lang="en">
                <a:solidFill>
                  <a:schemeClr val="dk1"/>
                </a:solidFill>
              </a:rPr>
              <a:t>End on Application</a:t>
            </a:r>
            <a:endParaRPr>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311700" y="101825"/>
            <a:ext cx="8520600" cy="9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Ethical Data on Abortion</a:t>
            </a:r>
            <a:endParaRPr/>
          </a:p>
          <a:p>
            <a:pPr indent="0" lvl="0" marL="0" rtl="0" algn="l">
              <a:spcBef>
                <a:spcPts val="0"/>
              </a:spcBef>
              <a:spcAft>
                <a:spcPts val="0"/>
              </a:spcAft>
              <a:buNone/>
            </a:pPr>
            <a:r>
              <a:rPr lang="en"/>
              <a:t>AI “Sees” Data / Used to Make Decisions</a:t>
            </a:r>
            <a:endParaRPr/>
          </a:p>
        </p:txBody>
      </p:sp>
      <p:sp>
        <p:nvSpPr>
          <p:cNvPr id="261" name="Google Shape;261;p41"/>
          <p:cNvSpPr txBox="1"/>
          <p:nvPr>
            <p:ph idx="1" type="body"/>
          </p:nvPr>
        </p:nvSpPr>
        <p:spPr>
          <a:xfrm>
            <a:off x="311700" y="1017725"/>
            <a:ext cx="8520600" cy="40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Should we make laws based on ethical data such as this?  </a:t>
            </a:r>
            <a:endParaRPr>
              <a:solidFill>
                <a:srgbClr val="000000"/>
              </a:solidFill>
            </a:endParaRPr>
          </a:p>
          <a:p>
            <a:pPr indent="0" lvl="0" marL="0" rtl="0" algn="l">
              <a:spcBef>
                <a:spcPts val="1600"/>
              </a:spcBef>
              <a:spcAft>
                <a:spcPts val="0"/>
              </a:spcAft>
              <a:buNone/>
            </a:pPr>
            <a:r>
              <a:rPr b="1" lang="en">
                <a:solidFill>
                  <a:srgbClr val="000000"/>
                </a:solidFill>
              </a:rPr>
              <a:t>17 Students Total</a:t>
            </a:r>
            <a:endParaRPr b="1">
              <a:solidFill>
                <a:srgbClr val="000000"/>
              </a:solidFill>
            </a:endParaRPr>
          </a:p>
          <a:p>
            <a:pPr indent="0" lvl="0" marL="0" rtl="0" algn="l">
              <a:spcBef>
                <a:spcPts val="1600"/>
              </a:spcBef>
              <a:spcAft>
                <a:spcPts val="0"/>
              </a:spcAft>
              <a:buNone/>
            </a:pPr>
            <a:r>
              <a:rPr b="1" lang="en">
                <a:solidFill>
                  <a:srgbClr val="000000"/>
                </a:solidFill>
              </a:rPr>
              <a:t>3 - No Opinion</a:t>
            </a:r>
            <a:endParaRPr b="1">
              <a:solidFill>
                <a:srgbClr val="000000"/>
              </a:solidFill>
            </a:endParaRPr>
          </a:p>
          <a:p>
            <a:pPr indent="0" lvl="0" marL="0" rtl="0" algn="l">
              <a:spcBef>
                <a:spcPts val="1600"/>
              </a:spcBef>
              <a:spcAft>
                <a:spcPts val="0"/>
              </a:spcAft>
              <a:buNone/>
            </a:pPr>
            <a:r>
              <a:rPr b="1" lang="en">
                <a:solidFill>
                  <a:srgbClr val="000000"/>
                </a:solidFill>
              </a:rPr>
              <a:t>2 - Good </a:t>
            </a:r>
            <a:r>
              <a:rPr lang="en">
                <a:solidFill>
                  <a:srgbClr val="000000"/>
                </a:solidFill>
              </a:rPr>
              <a:t>(save mother's life, prevent unwanted pregnancy, ease financial strain, prevent damaging foster care placement)</a:t>
            </a:r>
            <a:endParaRPr>
              <a:solidFill>
                <a:srgbClr val="000000"/>
              </a:solidFill>
            </a:endParaRPr>
          </a:p>
          <a:p>
            <a:pPr indent="0" lvl="0" marL="0" rtl="0" algn="l">
              <a:spcBef>
                <a:spcPts val="1600"/>
              </a:spcBef>
              <a:spcAft>
                <a:spcPts val="0"/>
              </a:spcAft>
              <a:buNone/>
            </a:pPr>
            <a:r>
              <a:rPr b="1" lang="en">
                <a:solidFill>
                  <a:srgbClr val="000000"/>
                </a:solidFill>
              </a:rPr>
              <a:t>1 - Evil</a:t>
            </a:r>
            <a:r>
              <a:rPr lang="en">
                <a:solidFill>
                  <a:srgbClr val="000000"/>
                </a:solidFill>
              </a:rPr>
              <a:t> (should never take a life, except in matters of rape, mother endangerment)</a:t>
            </a:r>
            <a:endParaRPr>
              <a:solidFill>
                <a:srgbClr val="000000"/>
              </a:solidFill>
            </a:endParaRPr>
          </a:p>
          <a:p>
            <a:pPr indent="0" lvl="0" marL="0" rtl="0" algn="l">
              <a:spcBef>
                <a:spcPts val="1600"/>
              </a:spcBef>
              <a:spcAft>
                <a:spcPts val="0"/>
              </a:spcAft>
              <a:buNone/>
            </a:pPr>
            <a:r>
              <a:rPr b="1" lang="en">
                <a:solidFill>
                  <a:srgbClr val="000000"/>
                </a:solidFill>
              </a:rPr>
              <a:t>12 - Neutral </a:t>
            </a:r>
            <a:r>
              <a:rPr lang="en">
                <a:solidFill>
                  <a:srgbClr val="000000"/>
                </a:solidFill>
              </a:rPr>
              <a:t> (Difficult choice for any mother, ¼ women get one at some point in their lifetime, most are already married and have children)</a:t>
            </a:r>
            <a:endParaRPr>
              <a:solidFill>
                <a:srgbClr val="000000"/>
              </a:solidFill>
            </a:endParaRPr>
          </a:p>
          <a:p>
            <a:pPr indent="0" lvl="0" marL="0" rtl="0" algn="l">
              <a:spcBef>
                <a:spcPts val="1600"/>
              </a:spcBef>
              <a:spcAft>
                <a:spcPts val="1600"/>
              </a:spcAft>
              <a:buNone/>
            </a:pPr>
            <a:r>
              <a:rPr lang="en">
                <a:solidFill>
                  <a:srgbClr val="000000"/>
                </a:solidFill>
              </a:rPr>
              <a:t>More on AI using Data to make choices tomorrow!</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Maker Education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102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200"/>
              <a:t>Vision for The Future / Goals</a:t>
            </a:r>
            <a:endParaRPr b="1" sz="3200"/>
          </a:p>
        </p:txBody>
      </p:sp>
      <p:sp>
        <p:nvSpPr>
          <p:cNvPr id="267" name="Google Shape;267;p42"/>
          <p:cNvSpPr txBox="1"/>
          <p:nvPr/>
        </p:nvSpPr>
        <p:spPr>
          <a:xfrm>
            <a:off x="448200" y="888775"/>
            <a:ext cx="8247600" cy="852300"/>
          </a:xfrm>
          <a:prstGeom prst="rect">
            <a:avLst/>
          </a:prstGeom>
          <a:solidFill>
            <a:srgbClr val="D9EAD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b="1" lang="en" sz="2100"/>
              <a:t>Reflect</a:t>
            </a:r>
            <a:r>
              <a:rPr lang="en" sz="2100"/>
              <a:t> </a:t>
            </a:r>
            <a:r>
              <a:rPr lang="en" sz="2100"/>
              <a:t>upon the ethics of humanity to determine the ethics of Artificial Intelligence.</a:t>
            </a:r>
            <a:endParaRPr sz="2100">
              <a:solidFill>
                <a:schemeClr val="dk1"/>
              </a:solidFill>
            </a:endParaRPr>
          </a:p>
        </p:txBody>
      </p:sp>
      <p:sp>
        <p:nvSpPr>
          <p:cNvPr id="268" name="Google Shape;268;p42"/>
          <p:cNvSpPr txBox="1"/>
          <p:nvPr/>
        </p:nvSpPr>
        <p:spPr>
          <a:xfrm>
            <a:off x="448200" y="1954563"/>
            <a:ext cx="8247600" cy="852300"/>
          </a:xfrm>
          <a:prstGeom prst="rect">
            <a:avLst/>
          </a:prstGeom>
          <a:solidFill>
            <a:srgbClr val="D0E0E3"/>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AutoNum type="arabicPeriod" startAt="2"/>
            </a:pPr>
            <a:r>
              <a:rPr b="1" lang="en" sz="2100">
                <a:solidFill>
                  <a:schemeClr val="dk1"/>
                </a:solidFill>
              </a:rPr>
              <a:t>Create</a:t>
            </a:r>
            <a:r>
              <a:rPr lang="en" sz="2100">
                <a:solidFill>
                  <a:schemeClr val="dk1"/>
                </a:solidFill>
              </a:rPr>
              <a:t> a</a:t>
            </a:r>
            <a:r>
              <a:rPr lang="en" sz="2100">
                <a:solidFill>
                  <a:schemeClr val="dk1"/>
                </a:solidFill>
              </a:rPr>
              <a:t> cross-curricular, co-teaching, approach to learning history, technical science, natural science, and social studies.</a:t>
            </a:r>
            <a:endParaRPr sz="2100"/>
          </a:p>
        </p:txBody>
      </p:sp>
      <p:sp>
        <p:nvSpPr>
          <p:cNvPr id="269" name="Google Shape;269;p42"/>
          <p:cNvSpPr txBox="1"/>
          <p:nvPr/>
        </p:nvSpPr>
        <p:spPr>
          <a:xfrm>
            <a:off x="448200" y="3020375"/>
            <a:ext cx="8247600" cy="852300"/>
          </a:xfrm>
          <a:prstGeom prst="rect">
            <a:avLst/>
          </a:prstGeom>
          <a:solidFill>
            <a:srgbClr val="FFF2CC"/>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AutoNum type="arabicPeriod" startAt="3"/>
            </a:pPr>
            <a:r>
              <a:rPr b="1" lang="en" sz="2100">
                <a:solidFill>
                  <a:schemeClr val="dk1"/>
                </a:solidFill>
              </a:rPr>
              <a:t>Incorporate</a:t>
            </a:r>
            <a:r>
              <a:rPr lang="en" sz="2100">
                <a:solidFill>
                  <a:schemeClr val="dk1"/>
                </a:solidFill>
              </a:rPr>
              <a:t> Virtue Ethics into technology education for K-12 standards.  (See me for more info on why Virtue Ethics?)</a:t>
            </a:r>
            <a:endParaRPr sz="2100"/>
          </a:p>
        </p:txBody>
      </p:sp>
      <p:sp>
        <p:nvSpPr>
          <p:cNvPr id="270" name="Google Shape;270;p42"/>
          <p:cNvSpPr txBox="1"/>
          <p:nvPr/>
        </p:nvSpPr>
        <p:spPr>
          <a:xfrm>
            <a:off x="448200" y="4086175"/>
            <a:ext cx="8247600" cy="852300"/>
          </a:xfrm>
          <a:prstGeom prst="rect">
            <a:avLst/>
          </a:prstGeom>
          <a:solidFill>
            <a:srgbClr val="D9D2E9"/>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AutoNum type="arabicPeriod" startAt="4"/>
            </a:pPr>
            <a:r>
              <a:rPr b="1" lang="en" sz="2100">
                <a:solidFill>
                  <a:schemeClr val="dk1"/>
                </a:solidFill>
              </a:rPr>
              <a:t>Instill</a:t>
            </a:r>
            <a:r>
              <a:rPr lang="en" sz="2100">
                <a:solidFill>
                  <a:schemeClr val="dk1"/>
                </a:solidFill>
              </a:rPr>
              <a:t> hope and optimism in students about their future and the future of Artificial Intelligence.</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additive="base">
                                        <p:cTn dur="1000"/>
                                        <p:tgtEl>
                                          <p:spTgt spid="26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Call to Action:</a:t>
            </a:r>
            <a:r>
              <a:rPr lang="en"/>
              <a:t> We want to work with you!</a:t>
            </a:r>
            <a:endParaRPr/>
          </a:p>
        </p:txBody>
      </p:sp>
      <p:sp>
        <p:nvSpPr>
          <p:cNvPr id="276" name="Google Shape;27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We provide services and professional development on AI ethics </a:t>
            </a:r>
            <a:r>
              <a:rPr b="1" lang="en" sz="2300"/>
              <a:t>integration</a:t>
            </a:r>
            <a:r>
              <a:rPr lang="en" sz="2300"/>
              <a:t>.</a:t>
            </a:r>
            <a:endParaRPr sz="2300"/>
          </a:p>
          <a:p>
            <a:pPr indent="0" lvl="0" marL="0" rtl="0" algn="l">
              <a:spcBef>
                <a:spcPts val="1600"/>
              </a:spcBef>
              <a:spcAft>
                <a:spcPts val="0"/>
              </a:spcAft>
              <a:buNone/>
            </a:pPr>
            <a:r>
              <a:rPr lang="en" sz="2300"/>
              <a:t>If you are teaching AI and want to</a:t>
            </a:r>
            <a:r>
              <a:rPr lang="en" sz="2300"/>
              <a:t> enrich the ethical components of your curriculum, please contact us:</a:t>
            </a:r>
            <a:endParaRPr sz="2300"/>
          </a:p>
          <a:p>
            <a:pPr indent="0" lvl="0" marL="0" rtl="0" algn="l">
              <a:spcBef>
                <a:spcPts val="1600"/>
              </a:spcBef>
              <a:spcAft>
                <a:spcPts val="0"/>
              </a:spcAft>
              <a:buNone/>
            </a:pPr>
            <a:r>
              <a:t/>
            </a:r>
            <a:endParaRPr sz="2300"/>
          </a:p>
          <a:p>
            <a:pPr indent="0" lvl="0" marL="0" rtl="0" algn="l">
              <a:spcBef>
                <a:spcPts val="1600"/>
              </a:spcBef>
              <a:spcAft>
                <a:spcPts val="1600"/>
              </a:spcAft>
              <a:buNone/>
            </a:pPr>
            <a:r>
              <a:rPr b="1" lang="en" sz="3100"/>
              <a:t>buildabetterbook@gmail.com</a:t>
            </a:r>
            <a:endParaRPr b="1" sz="3100"/>
          </a:p>
        </p:txBody>
      </p:sp>
      <p:pic>
        <p:nvPicPr>
          <p:cNvPr id="277" name="Google Shape;277;p43"/>
          <p:cNvPicPr preferRelativeResize="0"/>
          <p:nvPr/>
        </p:nvPicPr>
        <p:blipFill>
          <a:blip r:embed="rId3">
            <a:alphaModFix/>
          </a:blip>
          <a:stretch>
            <a:fillRect/>
          </a:stretch>
        </p:blipFill>
        <p:spPr>
          <a:xfrm>
            <a:off x="6611550" y="3833831"/>
            <a:ext cx="1301175" cy="1306995"/>
          </a:xfrm>
          <a:prstGeom prst="rect">
            <a:avLst/>
          </a:prstGeom>
          <a:noFill/>
          <a:ln>
            <a:noFill/>
          </a:ln>
        </p:spPr>
      </p:pic>
      <p:pic>
        <p:nvPicPr>
          <p:cNvPr id="278" name="Google Shape;278;p43"/>
          <p:cNvPicPr preferRelativeResize="0"/>
          <p:nvPr/>
        </p:nvPicPr>
        <p:blipFill>
          <a:blip r:embed="rId4">
            <a:alphaModFix/>
          </a:blip>
          <a:stretch>
            <a:fillRect/>
          </a:stretch>
        </p:blipFill>
        <p:spPr>
          <a:xfrm>
            <a:off x="7912729" y="3831150"/>
            <a:ext cx="1231275" cy="1312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DCECD5"/>
            </a:gs>
            <a:gs pos="100000">
              <a:srgbClr val="93BC81"/>
            </a:gs>
          </a:gsLst>
          <a:path path="circle">
            <a:fillToRect b="50%" l="50%" r="50%" t="50%"/>
          </a:path>
          <a:tileRect/>
        </a:gradFill>
      </p:bgPr>
    </p:bg>
    <p:spTree>
      <p:nvGrpSpPr>
        <p:cNvPr id="282" name="Shape 282"/>
        <p:cNvGrpSpPr/>
        <p:nvPr/>
      </p:nvGrpSpPr>
      <p:grpSpPr>
        <a:xfrm>
          <a:off x="0" y="0"/>
          <a:ext cx="0" cy="0"/>
          <a:chOff x="0" y="0"/>
          <a:chExt cx="0" cy="0"/>
        </a:xfrm>
      </p:grpSpPr>
      <p:sp>
        <p:nvSpPr>
          <p:cNvPr id="283" name="Google Shape;283;p44"/>
          <p:cNvSpPr txBox="1"/>
          <p:nvPr>
            <p:ph type="title"/>
          </p:nvPr>
        </p:nvSpPr>
        <p:spPr>
          <a:xfrm>
            <a:off x="311700" y="50425"/>
            <a:ext cx="8520600" cy="984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3000"/>
              <a:t>Why do this?  </a:t>
            </a:r>
            <a:endParaRPr b="1" sz="3000"/>
          </a:p>
          <a:p>
            <a:pPr indent="0" lvl="0" marL="0" rtl="0" algn="ctr">
              <a:lnSpc>
                <a:spcPct val="100000"/>
              </a:lnSpc>
              <a:spcBef>
                <a:spcPts val="0"/>
              </a:spcBef>
              <a:spcAft>
                <a:spcPts val="0"/>
              </a:spcAft>
              <a:buNone/>
            </a:pPr>
            <a:r>
              <a:rPr b="1" lang="en" sz="3000"/>
              <a:t>“The Sea Captain Problem”</a:t>
            </a:r>
            <a:endParaRPr sz="3000"/>
          </a:p>
        </p:txBody>
      </p:sp>
      <p:sp>
        <p:nvSpPr>
          <p:cNvPr id="284" name="Google Shape;284;p44"/>
          <p:cNvSpPr txBox="1"/>
          <p:nvPr>
            <p:ph idx="1" type="body"/>
          </p:nvPr>
        </p:nvSpPr>
        <p:spPr>
          <a:xfrm>
            <a:off x="344550" y="1165925"/>
            <a:ext cx="8454900" cy="15768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rPr>
              <a:t>The year is 1600 and you’re on a boat that is trying to sail across the ocean.  What tool can you use to help you cross?</a:t>
            </a:r>
            <a:endParaRPr sz="2400">
              <a:solidFill>
                <a:srgbClr val="000000"/>
              </a:solidFill>
            </a:endParaRPr>
          </a:p>
          <a:p>
            <a:pPr indent="0" lvl="0" marL="0" rtl="0" algn="ctr">
              <a:spcBef>
                <a:spcPts val="1600"/>
              </a:spcBef>
              <a:spcAft>
                <a:spcPts val="1600"/>
              </a:spcAft>
              <a:buNone/>
            </a:pPr>
            <a:r>
              <a:rPr lang="en" sz="2400">
                <a:solidFill>
                  <a:srgbClr val="000000"/>
                </a:solidFill>
              </a:rPr>
              <a:t>What if that tool was </a:t>
            </a:r>
            <a:r>
              <a:rPr b="1" i="1" lang="en" sz="2400">
                <a:solidFill>
                  <a:srgbClr val="000000"/>
                </a:solidFill>
              </a:rPr>
              <a:t>broken or built improperly</a:t>
            </a:r>
            <a:r>
              <a:rPr lang="en" sz="2400">
                <a:solidFill>
                  <a:srgbClr val="000000"/>
                </a:solidFill>
              </a:rPr>
              <a:t>?</a:t>
            </a:r>
            <a:endParaRPr sz="2400">
              <a:solidFill>
                <a:srgbClr val="000000"/>
              </a:solidFill>
            </a:endParaRPr>
          </a:p>
        </p:txBody>
      </p:sp>
      <p:pic>
        <p:nvPicPr>
          <p:cNvPr id="285" name="Google Shape;285;p44"/>
          <p:cNvPicPr preferRelativeResize="0"/>
          <p:nvPr/>
        </p:nvPicPr>
        <p:blipFill>
          <a:blip r:embed="rId3">
            <a:alphaModFix/>
          </a:blip>
          <a:stretch>
            <a:fillRect/>
          </a:stretch>
        </p:blipFill>
        <p:spPr>
          <a:xfrm>
            <a:off x="6361200" y="2825325"/>
            <a:ext cx="2471099" cy="2052824"/>
          </a:xfrm>
          <a:prstGeom prst="rect">
            <a:avLst/>
          </a:prstGeom>
          <a:noFill/>
          <a:ln>
            <a:noFill/>
          </a:ln>
        </p:spPr>
      </p:pic>
      <p:pic>
        <p:nvPicPr>
          <p:cNvPr id="286" name="Google Shape;286;p44"/>
          <p:cNvPicPr preferRelativeResize="0"/>
          <p:nvPr/>
        </p:nvPicPr>
        <p:blipFill>
          <a:blip r:embed="rId4">
            <a:alphaModFix/>
          </a:blip>
          <a:stretch>
            <a:fillRect/>
          </a:stretch>
        </p:blipFill>
        <p:spPr>
          <a:xfrm>
            <a:off x="311700" y="2825325"/>
            <a:ext cx="2737091" cy="2052824"/>
          </a:xfrm>
          <a:prstGeom prst="rect">
            <a:avLst/>
          </a:prstGeom>
          <a:noFill/>
          <a:ln>
            <a:noFill/>
          </a:ln>
        </p:spPr>
      </p:pic>
      <p:pic>
        <p:nvPicPr>
          <p:cNvPr id="287" name="Google Shape;287;p44"/>
          <p:cNvPicPr preferRelativeResize="0"/>
          <p:nvPr/>
        </p:nvPicPr>
        <p:blipFill>
          <a:blip r:embed="rId5">
            <a:alphaModFix/>
          </a:blip>
          <a:stretch>
            <a:fillRect/>
          </a:stretch>
        </p:blipFill>
        <p:spPr>
          <a:xfrm>
            <a:off x="3164471" y="2873625"/>
            <a:ext cx="3081054" cy="1956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DCECD5"/>
            </a:gs>
            <a:gs pos="100000">
              <a:srgbClr val="93BC81"/>
            </a:gs>
          </a:gsLst>
          <a:path path="circle">
            <a:fillToRect b="50%" l="50%" r="50%" t="50%"/>
          </a:path>
          <a:tileRect/>
        </a:gradFill>
      </p:bgPr>
    </p:bg>
    <p:spTree>
      <p:nvGrpSpPr>
        <p:cNvPr id="291" name="Shape 291"/>
        <p:cNvGrpSpPr/>
        <p:nvPr/>
      </p:nvGrpSpPr>
      <p:grpSpPr>
        <a:xfrm>
          <a:off x="0" y="0"/>
          <a:ext cx="0" cy="0"/>
          <a:chOff x="0" y="0"/>
          <a:chExt cx="0" cy="0"/>
        </a:xfrm>
      </p:grpSpPr>
      <p:sp>
        <p:nvSpPr>
          <p:cNvPr id="292" name="Google Shape;292;p45"/>
          <p:cNvSpPr txBox="1"/>
          <p:nvPr>
            <p:ph type="title"/>
          </p:nvPr>
        </p:nvSpPr>
        <p:spPr>
          <a:xfrm>
            <a:off x="491275" y="3887450"/>
            <a:ext cx="8161500" cy="10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A </a:t>
            </a:r>
            <a:r>
              <a:rPr b="1" i="1" lang="en"/>
              <a:t>Moral Compass</a:t>
            </a:r>
            <a:r>
              <a:rPr lang="en"/>
              <a:t> - Do You Have One?</a:t>
            </a:r>
            <a:endParaRPr/>
          </a:p>
          <a:p>
            <a:pPr indent="0" lvl="0" marL="0" rtl="0" algn="ctr">
              <a:spcBef>
                <a:spcPts val="0"/>
              </a:spcBef>
              <a:spcAft>
                <a:spcPts val="0"/>
              </a:spcAft>
              <a:buNone/>
            </a:pPr>
            <a:r>
              <a:rPr lang="en"/>
              <a:t>Do we need one of these to navigate through life?</a:t>
            </a:r>
            <a:endParaRPr/>
          </a:p>
        </p:txBody>
      </p:sp>
      <p:pic>
        <p:nvPicPr>
          <p:cNvPr id="293" name="Google Shape;293;p45"/>
          <p:cNvPicPr preferRelativeResize="0"/>
          <p:nvPr/>
        </p:nvPicPr>
        <p:blipFill>
          <a:blip r:embed="rId3">
            <a:alphaModFix/>
          </a:blip>
          <a:stretch>
            <a:fillRect/>
          </a:stretch>
        </p:blipFill>
        <p:spPr>
          <a:xfrm>
            <a:off x="2780675" y="253300"/>
            <a:ext cx="3582650" cy="35826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DCECD5"/>
            </a:gs>
            <a:gs pos="100000">
              <a:srgbClr val="93BC81"/>
            </a:gs>
          </a:gsLst>
          <a:path path="circle">
            <a:fillToRect b="50%" l="50%" r="50%" t="50%"/>
          </a:path>
          <a:tileRect/>
        </a:gradFill>
      </p:bgPr>
    </p:bg>
    <p:spTree>
      <p:nvGrpSpPr>
        <p:cNvPr id="297" name="Shape 297"/>
        <p:cNvGrpSpPr/>
        <p:nvPr/>
      </p:nvGrpSpPr>
      <p:grpSpPr>
        <a:xfrm>
          <a:off x="0" y="0"/>
          <a:ext cx="0" cy="0"/>
          <a:chOff x="0" y="0"/>
          <a:chExt cx="0" cy="0"/>
        </a:xfrm>
      </p:grpSpPr>
      <p:sp>
        <p:nvSpPr>
          <p:cNvPr id="298" name="Google Shape;298;p46"/>
          <p:cNvSpPr txBox="1"/>
          <p:nvPr>
            <p:ph type="title"/>
          </p:nvPr>
        </p:nvSpPr>
        <p:spPr>
          <a:xfrm>
            <a:off x="830375" y="334075"/>
            <a:ext cx="4670400" cy="117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Will A.I. Need A Moral Compass to Navigate...</a:t>
            </a:r>
            <a:endParaRPr b="1" sz="3000"/>
          </a:p>
        </p:txBody>
      </p:sp>
      <p:sp>
        <p:nvSpPr>
          <p:cNvPr id="299" name="Google Shape;299;p46"/>
          <p:cNvSpPr txBox="1"/>
          <p:nvPr/>
        </p:nvSpPr>
        <p:spPr>
          <a:xfrm>
            <a:off x="367775" y="1506250"/>
            <a:ext cx="5595600" cy="2378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800"/>
              </a:spcBef>
              <a:spcAft>
                <a:spcPts val="0"/>
              </a:spcAft>
              <a:buClr>
                <a:schemeClr val="dk1"/>
              </a:buClr>
              <a:buSzPts val="1100"/>
              <a:buFont typeface="Arial"/>
              <a:buNone/>
            </a:pPr>
            <a:r>
              <a:rPr lang="en" sz="1800">
                <a:solidFill>
                  <a:schemeClr val="dk1"/>
                </a:solidFill>
              </a:rPr>
              <a:t>...Transportation, Replacing Jobs, Writing Papers, Weaponry, Inventing, Policing, Judging, Creating Art / Music, Ethnic Profiling, Teaching, Counseling, Nursing, Prostitution, Cybersecurity, Writing Laws, Uses for Children Toys, Animal Rights, Sensation / Robotic Life, Big Data, Democracy, Autocracy...</a:t>
            </a:r>
            <a:endParaRPr sz="1800">
              <a:solidFill>
                <a:schemeClr val="dk1"/>
              </a:solidFill>
            </a:endParaRPr>
          </a:p>
          <a:p>
            <a:pPr indent="0" lvl="0" marL="0" rtl="0" algn="l">
              <a:spcBef>
                <a:spcPts val="400"/>
              </a:spcBef>
              <a:spcAft>
                <a:spcPts val="0"/>
              </a:spcAft>
              <a:buNone/>
            </a:pPr>
            <a:r>
              <a:t/>
            </a:r>
            <a:endParaRPr/>
          </a:p>
        </p:txBody>
      </p:sp>
      <p:sp>
        <p:nvSpPr>
          <p:cNvPr id="300" name="Google Shape;300;p46"/>
          <p:cNvSpPr txBox="1"/>
          <p:nvPr/>
        </p:nvSpPr>
        <p:spPr>
          <a:xfrm>
            <a:off x="2158650" y="4013200"/>
            <a:ext cx="4826700" cy="92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t>Jeez! </a:t>
            </a:r>
            <a:endParaRPr sz="3000"/>
          </a:p>
          <a:p>
            <a:pPr indent="0" lvl="0" marL="0" rtl="0" algn="ctr">
              <a:spcBef>
                <a:spcPts val="0"/>
              </a:spcBef>
              <a:spcAft>
                <a:spcPts val="0"/>
              </a:spcAft>
              <a:buNone/>
            </a:pPr>
            <a:r>
              <a:rPr b="1" lang="en" sz="1800"/>
              <a:t> I would hope it had one..  Don’t you?</a:t>
            </a:r>
            <a:endParaRPr b="1" sz="1800"/>
          </a:p>
        </p:txBody>
      </p:sp>
      <p:pic>
        <p:nvPicPr>
          <p:cNvPr id="301" name="Google Shape;301;p46"/>
          <p:cNvPicPr preferRelativeResize="0"/>
          <p:nvPr/>
        </p:nvPicPr>
        <p:blipFill>
          <a:blip r:embed="rId3">
            <a:alphaModFix/>
          </a:blip>
          <a:stretch>
            <a:fillRect/>
          </a:stretch>
        </p:blipFill>
        <p:spPr>
          <a:xfrm>
            <a:off x="6126937" y="962850"/>
            <a:ext cx="2705375" cy="2921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7"/>
          <p:cNvSpPr txBox="1"/>
          <p:nvPr/>
        </p:nvSpPr>
        <p:spPr>
          <a:xfrm>
            <a:off x="5568875" y="734100"/>
            <a:ext cx="3261600" cy="3675300"/>
          </a:xfrm>
          <a:prstGeom prst="rect">
            <a:avLst/>
          </a:prstGeom>
          <a:gradFill>
            <a:gsLst>
              <a:gs pos="0">
                <a:srgbClr val="DFE9FB"/>
              </a:gs>
              <a:gs pos="100000">
                <a:srgbClr val="6E9BE7"/>
              </a:gs>
            </a:gsLst>
            <a:path path="circle">
              <a:fillToRect b="50%" l="50%" r="50%" t="50%"/>
            </a:path>
            <a:tileRect/>
          </a:gra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800"/>
              <a:t>Artificial Intelligence</a:t>
            </a:r>
            <a:endParaRPr b="1" sz="2800"/>
          </a:p>
          <a:p>
            <a:pPr indent="0" lvl="0" marL="0" rtl="0" algn="ctr">
              <a:spcBef>
                <a:spcPts val="0"/>
              </a:spcBef>
              <a:spcAft>
                <a:spcPts val="0"/>
              </a:spcAft>
              <a:buNone/>
            </a:pPr>
            <a:r>
              <a:rPr b="1" lang="en" sz="3000">
                <a:solidFill>
                  <a:srgbClr val="434343"/>
                </a:solidFill>
              </a:rPr>
              <a:t>Toward a Moral Compass</a:t>
            </a:r>
            <a:endParaRPr b="1" sz="3000">
              <a:solidFill>
                <a:srgbClr val="434343"/>
              </a:solidFill>
            </a:endParaRPr>
          </a:p>
          <a:p>
            <a:pPr indent="0" lvl="0" marL="0" rtl="0" algn="ctr">
              <a:spcBef>
                <a:spcPts val="0"/>
              </a:spcBef>
              <a:spcAft>
                <a:spcPts val="0"/>
              </a:spcAft>
              <a:buNone/>
            </a:pPr>
            <a:r>
              <a:t/>
            </a:r>
            <a:endParaRPr b="1" sz="3000"/>
          </a:p>
          <a:p>
            <a:pPr indent="0" lvl="0" marL="0" rtl="0" algn="ctr">
              <a:spcBef>
                <a:spcPts val="0"/>
              </a:spcBef>
              <a:spcAft>
                <a:spcPts val="0"/>
              </a:spcAft>
              <a:buClr>
                <a:schemeClr val="dk1"/>
              </a:buClr>
              <a:buSzPts val="1100"/>
              <a:buFont typeface="Arial"/>
              <a:buNone/>
            </a:pPr>
            <a:r>
              <a:rPr b="1" lang="en" sz="3000"/>
              <a:t>K-12 Education is How We Start</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Maker Education </a:t>
            </a:r>
            <a:endParaRPr/>
          </a:p>
          <a:p>
            <a:pPr indent="0" lvl="0" marL="0" rtl="0" algn="ctr">
              <a:spcBef>
                <a:spcPts val="0"/>
              </a:spcBef>
              <a:spcAft>
                <a:spcPts val="0"/>
              </a:spcAft>
              <a:buNone/>
            </a:pPr>
            <a:r>
              <a:rPr lang="en"/>
              <a:t>+ </a:t>
            </a:r>
            <a:endParaRPr/>
          </a:p>
          <a:p>
            <a:pPr indent="0" lvl="0" marL="0" rtl="0" algn="ctr">
              <a:spcBef>
                <a:spcPts val="0"/>
              </a:spcBef>
              <a:spcAft>
                <a:spcPts val="0"/>
              </a:spcAft>
              <a:buNone/>
            </a:pPr>
            <a:r>
              <a:rPr lang="en"/>
              <a:t>Empathy?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1937450" y="445025"/>
            <a:ext cx="689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a Better Book</a:t>
            </a:r>
            <a:endParaRPr/>
          </a:p>
        </p:txBody>
      </p:sp>
      <p:pic>
        <p:nvPicPr>
          <p:cNvPr id="78" name="Google Shape;78;p17"/>
          <p:cNvPicPr preferRelativeResize="0"/>
          <p:nvPr/>
        </p:nvPicPr>
        <p:blipFill>
          <a:blip r:embed="rId3">
            <a:alphaModFix/>
          </a:blip>
          <a:stretch>
            <a:fillRect/>
          </a:stretch>
        </p:blipFill>
        <p:spPr>
          <a:xfrm>
            <a:off x="184949" y="239175"/>
            <a:ext cx="1452950" cy="1548625"/>
          </a:xfrm>
          <a:prstGeom prst="rect">
            <a:avLst/>
          </a:prstGeom>
          <a:noFill/>
          <a:ln>
            <a:noFill/>
          </a:ln>
        </p:spPr>
      </p:pic>
      <p:pic>
        <p:nvPicPr>
          <p:cNvPr id="79" name="Google Shape;79;p17"/>
          <p:cNvPicPr preferRelativeResize="0"/>
          <p:nvPr/>
        </p:nvPicPr>
        <p:blipFill>
          <a:blip r:embed="rId4">
            <a:alphaModFix/>
          </a:blip>
          <a:stretch>
            <a:fillRect/>
          </a:stretch>
        </p:blipFill>
        <p:spPr>
          <a:xfrm>
            <a:off x="1838225" y="1166401"/>
            <a:ext cx="7070400" cy="3977100"/>
          </a:xfrm>
          <a:prstGeom prst="rect">
            <a:avLst/>
          </a:prstGeom>
          <a:noFill/>
          <a:ln>
            <a:noFill/>
          </a:ln>
        </p:spPr>
      </p:pic>
      <p:pic>
        <p:nvPicPr>
          <p:cNvPr id="80" name="Google Shape;80;p17"/>
          <p:cNvPicPr preferRelativeResize="0"/>
          <p:nvPr/>
        </p:nvPicPr>
        <p:blipFill>
          <a:blip r:embed="rId5">
            <a:alphaModFix/>
          </a:blip>
          <a:stretch>
            <a:fillRect/>
          </a:stretch>
        </p:blipFill>
        <p:spPr>
          <a:xfrm>
            <a:off x="260837" y="3836506"/>
            <a:ext cx="1301175" cy="13069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135450" y="76201"/>
            <a:ext cx="8873088" cy="4991100"/>
          </a:xfrm>
          <a:prstGeom prst="rect">
            <a:avLst/>
          </a:prstGeom>
          <a:noFill/>
          <a:ln>
            <a:noFill/>
          </a:ln>
        </p:spPr>
      </p:pic>
      <p:pic>
        <p:nvPicPr>
          <p:cNvPr id="87" name="Google Shape;87;p18"/>
          <p:cNvPicPr preferRelativeResize="0"/>
          <p:nvPr/>
        </p:nvPicPr>
        <p:blipFill>
          <a:blip r:embed="rId4">
            <a:alphaModFix/>
          </a:blip>
          <a:stretch>
            <a:fillRect/>
          </a:stretch>
        </p:blipFill>
        <p:spPr>
          <a:xfrm>
            <a:off x="7912729" y="3831150"/>
            <a:ext cx="1231275" cy="131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3" name="Google Shape;93;p19"/>
          <p:cNvPicPr preferRelativeResize="0"/>
          <p:nvPr/>
        </p:nvPicPr>
        <p:blipFill>
          <a:blip r:embed="rId3">
            <a:alphaModFix/>
          </a:blip>
          <a:stretch>
            <a:fillRect/>
          </a:stretch>
        </p:blipFill>
        <p:spPr>
          <a:xfrm>
            <a:off x="0" y="36775"/>
            <a:ext cx="9013250" cy="5069951"/>
          </a:xfrm>
          <a:prstGeom prst="rect">
            <a:avLst/>
          </a:prstGeom>
          <a:noFill/>
          <a:ln>
            <a:noFill/>
          </a:ln>
        </p:spPr>
      </p:pic>
      <p:pic>
        <p:nvPicPr>
          <p:cNvPr id="94" name="Google Shape;94;p19"/>
          <p:cNvPicPr preferRelativeResize="0"/>
          <p:nvPr/>
        </p:nvPicPr>
        <p:blipFill>
          <a:blip r:embed="rId4">
            <a:alphaModFix/>
          </a:blip>
          <a:stretch>
            <a:fillRect/>
          </a:stretch>
        </p:blipFill>
        <p:spPr>
          <a:xfrm>
            <a:off x="7912729" y="3831150"/>
            <a:ext cx="1231275" cy="1312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Teacher Development Workshops</a:t>
            </a:r>
            <a:endParaRPr/>
          </a:p>
        </p:txBody>
      </p:sp>
      <p:pic>
        <p:nvPicPr>
          <p:cNvPr id="100" name="Google Shape;100;p20"/>
          <p:cNvPicPr preferRelativeResize="0"/>
          <p:nvPr/>
        </p:nvPicPr>
        <p:blipFill>
          <a:blip r:embed="rId3">
            <a:alphaModFix/>
          </a:blip>
          <a:stretch>
            <a:fillRect/>
          </a:stretch>
        </p:blipFill>
        <p:spPr>
          <a:xfrm>
            <a:off x="311700" y="1267500"/>
            <a:ext cx="4771675" cy="3578750"/>
          </a:xfrm>
          <a:prstGeom prst="rect">
            <a:avLst/>
          </a:prstGeom>
          <a:noFill/>
          <a:ln>
            <a:noFill/>
          </a:ln>
        </p:spPr>
      </p:pic>
      <p:pic>
        <p:nvPicPr>
          <p:cNvPr id="101" name="Google Shape;101;p20"/>
          <p:cNvPicPr preferRelativeResize="0"/>
          <p:nvPr/>
        </p:nvPicPr>
        <p:blipFill>
          <a:blip r:embed="rId4">
            <a:alphaModFix/>
          </a:blip>
          <a:stretch>
            <a:fillRect/>
          </a:stretch>
        </p:blipFill>
        <p:spPr>
          <a:xfrm>
            <a:off x="5251000" y="1267500"/>
            <a:ext cx="3581300" cy="1356534"/>
          </a:xfrm>
          <a:prstGeom prst="rect">
            <a:avLst/>
          </a:prstGeom>
          <a:noFill/>
          <a:ln>
            <a:noFill/>
          </a:ln>
        </p:spPr>
      </p:pic>
      <p:pic>
        <p:nvPicPr>
          <p:cNvPr id="102" name="Google Shape;102;p20"/>
          <p:cNvPicPr preferRelativeResize="0"/>
          <p:nvPr/>
        </p:nvPicPr>
        <p:blipFill>
          <a:blip r:embed="rId5">
            <a:alphaModFix/>
          </a:blip>
          <a:stretch>
            <a:fillRect/>
          </a:stretch>
        </p:blipFill>
        <p:spPr>
          <a:xfrm>
            <a:off x="7912729" y="3831150"/>
            <a:ext cx="1231275" cy="1312350"/>
          </a:xfrm>
          <a:prstGeom prst="rect">
            <a:avLst/>
          </a:prstGeom>
          <a:noFill/>
          <a:ln>
            <a:noFill/>
          </a:ln>
        </p:spPr>
      </p:pic>
      <p:sp>
        <p:nvSpPr>
          <p:cNvPr id="103" name="Google Shape;103;p20"/>
          <p:cNvSpPr txBox="1"/>
          <p:nvPr/>
        </p:nvSpPr>
        <p:spPr>
          <a:xfrm>
            <a:off x="5251000" y="2646802"/>
            <a:ext cx="3581400" cy="10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300">
                <a:solidFill>
                  <a:schemeClr val="dk1"/>
                </a:solidFill>
              </a:rPr>
              <a:t>“We are excited to have a real-world purpose for our Makerspace… That has a lot of value for us.”</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a Better Book</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0" name="Google Shape;110;p21"/>
          <p:cNvPicPr preferRelativeResize="0"/>
          <p:nvPr/>
        </p:nvPicPr>
        <p:blipFill>
          <a:blip r:embed="rId3">
            <a:alphaModFix/>
          </a:blip>
          <a:stretch>
            <a:fillRect/>
          </a:stretch>
        </p:blipFill>
        <p:spPr>
          <a:xfrm>
            <a:off x="148725" y="28545"/>
            <a:ext cx="9143998" cy="5086409"/>
          </a:xfrm>
          <a:prstGeom prst="rect">
            <a:avLst/>
          </a:prstGeom>
          <a:noFill/>
          <a:ln>
            <a:noFill/>
          </a:ln>
        </p:spPr>
      </p:pic>
      <p:pic>
        <p:nvPicPr>
          <p:cNvPr id="111" name="Google Shape;111;p21"/>
          <p:cNvPicPr preferRelativeResize="0"/>
          <p:nvPr/>
        </p:nvPicPr>
        <p:blipFill>
          <a:blip r:embed="rId4">
            <a:alphaModFix/>
          </a:blip>
          <a:stretch>
            <a:fillRect/>
          </a:stretch>
        </p:blipFill>
        <p:spPr>
          <a:xfrm>
            <a:off x="7912729" y="3831150"/>
            <a:ext cx="1231275" cy="1312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